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0080625" cy="7559675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798" y="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quarter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3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5CAA914-E775-4589-956D-6CA56EC1BF13}" type="slidenum">
              <a:t>‹Nr.›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54593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" name="Kopfzeilenplatzhalt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Datumsplatzhalter 4"/>
          <p:cNvSpPr txBox="1">
            <a:spLocks noGrp="1"/>
          </p:cNvSpPr>
          <p:nvPr>
            <p:ph type="dt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F8DB620-69F0-4F94-8101-44F3A56E74F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55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de-DE" sz="200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A21652-8741-4150-A6DE-A1F163971120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49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E558EA-74B3-4460-8C9C-3563E7B1D85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0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B5781D-C504-4A8B-932E-78AD96261BD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5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B15242-728F-448F-8FF3-019574EF35B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0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4C799A-F38F-4DB7-A37C-1CB148FFAA9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36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E283CF-0822-44C2-BB72-DAC704638E9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2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57E403-D151-4613-ACF7-9C36FBFF0D2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6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71DF9E-638C-4990-93A2-97A51250176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1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7CA0E1-34D8-439E-BCF4-5D0F27C6C0C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512516-687C-4E5F-A198-E063094FFC4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5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8F9779-61A2-4A79-AE14-CBB79461840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0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1080000" y="301320"/>
            <a:ext cx="7847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de-DE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de-DE"/>
              <a:t>Klicken Sie, um die Formate des Gliederungstextes zu bearbeiten</a:t>
            </a:r>
          </a:p>
          <a:p>
            <a:pPr lvl="1"/>
            <a:r>
              <a:rPr lang="de-DE"/>
              <a:t>Zweite Gliederungsebene</a:t>
            </a:r>
          </a:p>
          <a:p>
            <a:pPr lvl="2"/>
            <a:r>
              <a:rPr lang="de-DE"/>
              <a:t>Dritte Gliederungsebene</a:t>
            </a:r>
          </a:p>
          <a:p>
            <a:pPr lvl="3"/>
            <a:r>
              <a:rPr lang="de-DE"/>
              <a:t>Vierte Gliederungsebene</a:t>
            </a:r>
          </a:p>
          <a:p>
            <a:pPr lvl="4"/>
            <a:r>
              <a:rPr lang="de-DE"/>
              <a:t>Fünfte Gliederungsebene</a:t>
            </a:r>
          </a:p>
          <a:p>
            <a:pPr lvl="5"/>
            <a:r>
              <a:rPr lang="de-DE"/>
              <a:t>Sechste Gliederungsebene</a:t>
            </a:r>
          </a:p>
          <a:p>
            <a:pPr lvl="6"/>
            <a:r>
              <a:rPr lang="de-DE"/>
              <a:t>Siebente Gliederungsebene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E476101D-A441-4297-8068-4348E25CD671}" type="slidenum"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 flipH="1">
            <a:off x="108000" y="285120"/>
            <a:ext cx="794880" cy="7948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0">
        <a:tabLst/>
        <a:defRPr lang="de-DE" sz="3000" b="0" i="0" u="none" strike="noStrike" kern="1200">
          <a:ln>
            <a:noFill/>
          </a:ln>
          <a:latin typeface="Liberation Mono" pitchFamily="49"/>
        </a:defRPr>
      </a:lvl1pPr>
    </p:titleStyle>
    <p:bodyStyle>
      <a:lvl1pPr lvl="0" rtl="0" hangingPunct="0">
        <a:buSzPct val="45000"/>
        <a:buFont typeface="StarSymbol"/>
        <a:buChar char="✔"/>
        <a:tabLst/>
        <a:defRPr lang="de-DE"/>
      </a:lvl1pPr>
      <a:lvl2pPr lvl="1" rtl="0" hangingPunct="0">
        <a:buSzPct val="45000"/>
        <a:buFont typeface="StarSymbol"/>
        <a:buChar char="✔"/>
        <a:tabLst/>
        <a:defRPr lang="de-DE"/>
      </a:lvl2pPr>
      <a:lvl3pPr lvl="2" rtl="0" hangingPunct="0">
        <a:buSzPct val="45000"/>
        <a:buFont typeface="StarSymbol"/>
        <a:buChar char="✔"/>
        <a:tabLst/>
        <a:defRPr lang="de-DE"/>
      </a:lvl3pPr>
      <a:lvl4pPr lvl="3" rtl="0" hangingPunct="0">
        <a:buSzPct val="45000"/>
        <a:buFont typeface="StarSymbol"/>
        <a:buChar char="✔"/>
        <a:tabLst/>
        <a:defRPr lang="de-DE"/>
      </a:lvl4pPr>
      <a:lvl5pPr lvl="4" rtl="0" hangingPunct="0">
        <a:buSzPct val="45000"/>
        <a:buFont typeface="StarSymbol"/>
        <a:buChar char="✔"/>
        <a:tabLst/>
        <a:defRPr lang="de-DE"/>
      </a:lvl5pPr>
      <a:lvl6pPr lvl="5" rtl="0" hangingPunct="0">
        <a:buSzPct val="45000"/>
        <a:buFont typeface="StarSymbol"/>
        <a:buChar char="✔"/>
        <a:tabLst/>
        <a:defRPr lang="de-DE"/>
      </a:lvl6pPr>
      <a:lvl7pPr lvl="6" rtl="0" hangingPunct="0">
        <a:buSzPct val="45000"/>
        <a:buFont typeface="StarSymbol"/>
        <a:buChar char="✔"/>
        <a:tabLst/>
        <a:defRPr lang="de-DE"/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9960" y="-3780000"/>
            <a:ext cx="10659960" cy="1385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20000" y="1626480"/>
            <a:ext cx="3809520" cy="3809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216000" y="180000"/>
            <a:ext cx="6470280" cy="1791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1" i="0" u="none" strike="noStrike" kern="1200" dirty="0">
                <a:ln>
                  <a:noFill/>
                </a:ln>
                <a:solidFill>
                  <a:srgbClr val="FFFFFF"/>
                </a:solidFill>
                <a:latin typeface="Liberation Sans" pitchFamily="34"/>
                <a:ea typeface="DejaVu Sans" pitchFamily="2"/>
                <a:cs typeface="DejaVu Sans" pitchFamily="2"/>
              </a:rPr>
              <a:t>Freifunk Mainz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1" i="0" u="none" strike="noStrike" kern="1200" dirty="0">
                <a:ln>
                  <a:noFill/>
                </a:ln>
                <a:solidFill>
                  <a:srgbClr val="FFFFFF"/>
                </a:solidFill>
                <a:latin typeface="Liberation Sans" pitchFamily="34"/>
                <a:ea typeface="DejaVu Sans" pitchFamily="2"/>
                <a:cs typeface="DejaVu Sans" pitchFamily="2"/>
              </a:rPr>
              <a:t>Free Wifi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20000" y="6176520"/>
            <a:ext cx="5150169" cy="144240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300" b="0" i="0" u="none" strike="noStrike" kern="1200" dirty="0">
              <a:ln>
                <a:noFill/>
              </a:ln>
              <a:solidFill>
                <a:srgbClr val="FFFFFF"/>
              </a:solidFill>
              <a:latin typeface="Liberation Mono" pitchFamily="49"/>
              <a:ea typeface="DejaVu Sans" pitchFamily="2"/>
              <a:cs typeface="DejaVu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300" b="0" i="0" u="none" strike="noStrike" kern="1200" dirty="0" smtClean="0">
                <a:ln>
                  <a:noFill/>
                </a:ln>
                <a:solidFill>
                  <a:srgbClr val="FFFFFF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24. Januar 2017</a:t>
            </a:r>
            <a:endParaRPr lang="de-DE" sz="2300" b="0" i="0" u="none" strike="noStrike" kern="1200" dirty="0">
              <a:ln>
                <a:noFill/>
              </a:ln>
              <a:solidFill>
                <a:srgbClr val="FFFFFF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3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Michael </a:t>
            </a:r>
            <a:r>
              <a:rPr lang="de-DE" sz="2300" b="0" i="0" u="none" strike="noStrike" kern="1200" dirty="0" smtClean="0">
                <a:ln>
                  <a:noFill/>
                </a:ln>
                <a:solidFill>
                  <a:srgbClr val="FFFFFF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Ziegler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300" b="0" i="0" u="none" strike="noStrike" kern="1200" dirty="0" smtClean="0">
                <a:ln>
                  <a:noFill/>
                </a:ln>
                <a:solidFill>
                  <a:srgbClr val="FFFFFF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Infoabend in Sprendlingen-Gensingen</a:t>
            </a:r>
            <a:endParaRPr lang="de-DE" sz="2300" b="0" i="0" u="none" strike="noStrike" kern="1200" dirty="0">
              <a:ln>
                <a:noFill/>
              </a:ln>
              <a:solidFill>
                <a:srgbClr val="FFFFFF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72000" y="6984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Zur Sicherheit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via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Tunnel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ins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Internet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-252000" y="4320000"/>
            <a:ext cx="2412000" cy="162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 algn="ctr">
              <a:buNone/>
            </a:pPr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Freifunk-Knoten</a:t>
            </a:r>
          </a:p>
        </p:txBody>
      </p:sp>
      <p:pic>
        <p:nvPicPr>
          <p:cNvPr id="4" name="Picture 2" descr="http://www.tp-link.com.de/resources/images/products/large/841-1280_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2360" y="1989360"/>
            <a:ext cx="2008080" cy="216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88400" y="1980000"/>
            <a:ext cx="1731599" cy="206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http://www.bigmammut.de/grafik/weltkuge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98760" y="2124000"/>
            <a:ext cx="2430360" cy="19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ihandform 6"/>
          <p:cNvSpPr/>
          <p:nvPr/>
        </p:nvSpPr>
        <p:spPr>
          <a:xfrm>
            <a:off x="7092000" y="3060000"/>
            <a:ext cx="756000" cy="2160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Freihandform 7"/>
          <p:cNvSpPr/>
          <p:nvPr/>
        </p:nvSpPr>
        <p:spPr>
          <a:xfrm>
            <a:off x="1834560" y="3122280"/>
            <a:ext cx="756000" cy="2160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772000" y="2079720"/>
            <a:ext cx="1620000" cy="20019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ihandform 9"/>
          <p:cNvSpPr/>
          <p:nvPr/>
        </p:nvSpPr>
        <p:spPr>
          <a:xfrm>
            <a:off x="4283280" y="3123000"/>
            <a:ext cx="756000" cy="2160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Textplatzhalter 10"/>
          <p:cNvSpPr txBox="1">
            <a:spLocks noGrp="1"/>
          </p:cNvSpPr>
          <p:nvPr>
            <p:ph type="body" idx="4294967295"/>
          </p:nvPr>
        </p:nvSpPr>
        <p:spPr>
          <a:xfrm>
            <a:off x="2268000" y="4320000"/>
            <a:ext cx="2484280" cy="683973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 algn="ctr">
              <a:buNone/>
            </a:pPr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Freifunk-Gateway</a:t>
            </a:r>
            <a:endParaRPr lang="de-DE"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2" name="Textplatzhalter 11"/>
          <p:cNvSpPr txBox="1">
            <a:spLocks noGrp="1"/>
          </p:cNvSpPr>
          <p:nvPr>
            <p:ph type="body" idx="4294967295"/>
          </p:nvPr>
        </p:nvSpPr>
        <p:spPr>
          <a:xfrm>
            <a:off x="8568704" y="4283893"/>
            <a:ext cx="1416583" cy="792088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>
              <a:buNone/>
            </a:pPr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Internet</a:t>
            </a:r>
          </a:p>
        </p:txBody>
      </p:sp>
      <p:sp>
        <p:nvSpPr>
          <p:cNvPr id="13" name="Textplatzhalter 12"/>
          <p:cNvSpPr txBox="1">
            <a:spLocks noGrp="1"/>
          </p:cNvSpPr>
          <p:nvPr>
            <p:ph type="body" idx="4294967295"/>
          </p:nvPr>
        </p:nvSpPr>
        <p:spPr>
          <a:xfrm>
            <a:off x="1374920" y="2808000"/>
            <a:ext cx="1440000" cy="54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 algn="ctr">
              <a:buNone/>
            </a:pPr>
            <a:r>
              <a:rPr lang="de-DE" sz="200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vpn</a:t>
            </a:r>
            <a:endParaRPr lang="de-DE"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4" name="Textplatzhalter 13"/>
          <p:cNvSpPr txBox="1">
            <a:spLocks noGrp="1"/>
          </p:cNvSpPr>
          <p:nvPr>
            <p:ph type="body" idx="4294967295"/>
          </p:nvPr>
        </p:nvSpPr>
        <p:spPr>
          <a:xfrm>
            <a:off x="3754872" y="2808000"/>
            <a:ext cx="1440000" cy="54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 algn="ctr">
              <a:buNone/>
            </a:pPr>
            <a:r>
              <a:rPr lang="de-DE" sz="200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gre</a:t>
            </a:r>
            <a:endParaRPr lang="de-DE"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5" name="Textplatzhalter 14"/>
          <p:cNvSpPr txBox="1">
            <a:spLocks noGrp="1"/>
          </p:cNvSpPr>
          <p:nvPr>
            <p:ph type="body" idx="4294967295"/>
          </p:nvPr>
        </p:nvSpPr>
        <p:spPr>
          <a:xfrm>
            <a:off x="6597720" y="2789712"/>
            <a:ext cx="1440000" cy="54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 algn="ctr">
              <a:buNone/>
            </a:pPr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offen</a:t>
            </a:r>
          </a:p>
        </p:txBody>
      </p:sp>
      <p:sp>
        <p:nvSpPr>
          <p:cNvPr id="16" name="Textplatzhalter 15"/>
          <p:cNvSpPr txBox="1">
            <a:spLocks noGrp="1"/>
          </p:cNvSpPr>
          <p:nvPr>
            <p:ph type="body" idx="4294967295"/>
          </p:nvPr>
        </p:nvSpPr>
        <p:spPr>
          <a:xfrm>
            <a:off x="180000" y="5436021"/>
            <a:ext cx="10620000" cy="198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 algn="l"/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Nach außen taucht die IP-Adresse des </a:t>
            </a:r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eigenen Anschlusses </a:t>
            </a:r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nicht auf</a:t>
            </a:r>
          </a:p>
          <a:p>
            <a:pPr lvl="0" algn="l"/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Pragmatischer Ansatz, um Rechtsstreits gänzlich vorzubeugen</a:t>
            </a:r>
          </a:p>
          <a:p>
            <a:pPr lvl="0" algn="l"/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Zur Erinnerung: Anbieter sind nicht verantwortlich gemäß </a:t>
            </a:r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TMG</a:t>
            </a:r>
          </a:p>
          <a:p>
            <a:pPr lvl="0" algn="l"/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Noch keine einzige Abmahnung etc. an Freifunk Mainz!</a:t>
            </a:r>
            <a:endParaRPr lang="de-DE"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7" name="Textplatzhalter 16"/>
          <p:cNvSpPr txBox="1">
            <a:spLocks noGrp="1"/>
          </p:cNvSpPr>
          <p:nvPr>
            <p:ph type="body" idx="4294967295"/>
          </p:nvPr>
        </p:nvSpPr>
        <p:spPr>
          <a:xfrm>
            <a:off x="4932000" y="4320000"/>
            <a:ext cx="2160000" cy="827989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 algn="ctr">
              <a:buNone/>
            </a:pPr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Rheinland</a:t>
            </a:r>
            <a:endParaRPr lang="de-DE"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72000" y="413747"/>
            <a:ext cx="9071640" cy="461665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Freifunk-Knoten in Mainz, Wiesbaden &amp; Umgebung</a:t>
            </a:r>
            <a:endParaRPr lang="de-DE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050" name="Picture 2" descr="C:\Users\Mitch\Downloads\Bildschirmfoto am 2017-01-24 um 10.19.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115540"/>
            <a:ext cx="9734328" cy="54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72000" y="413747"/>
            <a:ext cx="9071640" cy="461665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Freifunk-Knoten in Sprendlingen-Gensingen</a:t>
            </a:r>
            <a:endParaRPr lang="de-DE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098" name="Picture 2" descr="C:\Users\Mitch\Downloads\Bildschirmfoto am 2017-01-24 um 10.20.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115541"/>
            <a:ext cx="9577064" cy="532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080000" y="85320"/>
            <a:ext cx="8928864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Entwicklung Knoten-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und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Nutzerzahlen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921639" y="7210440"/>
            <a:ext cx="3144941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Grafik: www.freifunk-karte.de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280" y="1119240"/>
            <a:ext cx="7569720" cy="392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Mitch\Downloads\Bildschirmfoto am 2017-01-24 um 10.23.4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1" t="17896" r="33347" b="32921"/>
          <a:stretch/>
        </p:blipFill>
        <p:spPr bwMode="auto">
          <a:xfrm>
            <a:off x="4896296" y="3417792"/>
            <a:ext cx="4768912" cy="37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080000" y="49320"/>
            <a:ext cx="7847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auf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Events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360000" y="1440000"/>
            <a:ext cx="7920000" cy="180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de-DE" sz="210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OpenOhr</a:t>
            </a:r>
            <a:r>
              <a:rPr lang="de-DE" sz="21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-Festival,</a:t>
            </a:r>
          </a:p>
          <a:p>
            <a:pPr lvl="0"/>
            <a:r>
              <a:rPr lang="de-DE" sz="210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Rockfield-OpenAir</a:t>
            </a:r>
            <a:r>
              <a:rPr lang="de-DE" sz="21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</a:t>
            </a:r>
          </a:p>
          <a:p>
            <a:pPr lvl="0"/>
            <a:r>
              <a:rPr lang="de-DE" sz="210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Stijl</a:t>
            </a:r>
            <a:r>
              <a:rPr lang="de-DE" sz="21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-Designmarkt,</a:t>
            </a:r>
          </a:p>
          <a:p>
            <a:pPr lvl="0"/>
            <a:r>
              <a:rPr lang="de-DE" sz="2100" dirty="0" err="1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Weinhöfefest</a:t>
            </a:r>
            <a:r>
              <a:rPr lang="de-DE" sz="21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in </a:t>
            </a:r>
            <a:r>
              <a:rPr lang="de-DE" sz="2100" dirty="0" err="1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Harxheim</a:t>
            </a:r>
            <a:r>
              <a:rPr lang="de-DE" sz="21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</a:t>
            </a:r>
            <a:r>
              <a:rPr lang="de-DE" sz="21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...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51920" y="3420000"/>
            <a:ext cx="686808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288000" y="3420000"/>
            <a:ext cx="3960000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080000" y="49320"/>
            <a:ext cx="7847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Beispiel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: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Flüchtlingsunterkünfte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4000" y="2160000"/>
            <a:ext cx="4268880" cy="39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31040" y="2592000"/>
            <a:ext cx="5806800" cy="33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080000" y="49320"/>
            <a:ext cx="7847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Beispiel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: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Marktplatz Mainz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7824" y="1561258"/>
            <a:ext cx="8412391" cy="4425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080000" y="49320"/>
            <a:ext cx="7847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Freifunk-Backbone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503999" y="1274134"/>
            <a:ext cx="9036000" cy="1569599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Backbone: Hochgeschwindigkeitsnetz über Dächern der Stadt</a:t>
            </a:r>
          </a:p>
          <a:p>
            <a:pPr lvl="0"/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verbindet einzelne Freifunk-Inseln miteinander</a:t>
            </a:r>
          </a:p>
          <a:p>
            <a:pPr lvl="0"/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Zugang auch an Orten ohne Internetanschluss</a:t>
            </a:r>
            <a:endParaRPr lang="de-DE"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lvl="0"/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Technik auch hier: </a:t>
            </a:r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handelsübliches </a:t>
            </a:r>
            <a:r>
              <a:rPr lang="de-DE" sz="2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5Ghz-WLAN (Richtfunk)</a:t>
            </a:r>
          </a:p>
          <a:p>
            <a:pPr lvl="0"/>
            <a:endParaRPr lang="de-DE"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19160" y="3240000"/>
            <a:ext cx="10198800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080000" y="35421"/>
            <a:ext cx="846000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Mitmachen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144000" y="1475581"/>
            <a:ext cx="6876000" cy="47786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de-DE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Freifunk-Router zuhause aufstellen</a:t>
            </a:r>
          </a:p>
          <a:p>
            <a:pPr lvl="0"/>
            <a:r>
              <a:rPr lang="de-DE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Gebäude/Dächer zur Verfügung stellen</a:t>
            </a:r>
          </a:p>
          <a:p>
            <a:pPr lvl="0"/>
            <a:r>
              <a:rPr lang="de-DE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Spenden/Mitgliedschaft im Förderverein</a:t>
            </a:r>
          </a:p>
          <a:p>
            <a:pPr lvl="0"/>
            <a:r>
              <a:rPr lang="de-DE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bei Events</a:t>
            </a:r>
          </a:p>
          <a:p>
            <a:pPr lvl="0"/>
            <a:r>
              <a:rPr lang="de-DE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für öffentliche Plätze</a:t>
            </a:r>
          </a:p>
          <a:p>
            <a:pPr lvl="0"/>
            <a:r>
              <a:rPr lang="de-DE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für Flüchtlingsunterkünfte</a:t>
            </a:r>
          </a:p>
          <a:p>
            <a:pPr lvl="0"/>
            <a:r>
              <a:rPr lang="de-DE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als Gewerbetreibender</a:t>
            </a:r>
          </a:p>
          <a:p>
            <a:pPr lvl="0"/>
            <a:r>
              <a:rPr lang="de-DE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als Kommune</a:t>
            </a:r>
          </a:p>
          <a:p>
            <a:pPr lvl="0"/>
            <a:r>
              <a:rPr lang="de-DE" sz="24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als Verein</a:t>
            </a:r>
            <a:endParaRPr lang="de-DE" sz="24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60000" y="1481039"/>
            <a:ext cx="3420000" cy="337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72000" y="244475"/>
            <a:ext cx="9071640" cy="1231106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Vielen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Dank für die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Aufmerksamkeit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!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Fragen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?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r="2578"/>
          <a:stretch/>
        </p:blipFill>
        <p:spPr>
          <a:xfrm>
            <a:off x="-1582561" y="1565877"/>
            <a:ext cx="8519863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45385" y="1547589"/>
            <a:ext cx="3323519" cy="249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46640" y="4140575"/>
            <a:ext cx="3241112" cy="34606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904839" y="1619209"/>
            <a:ext cx="3847441" cy="115251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www.freifunk-mainz.de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kontakt@freifunk-mainz.de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4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 txBox="1">
            <a:spLocks noGrp="1"/>
          </p:cNvSpPr>
          <p:nvPr>
            <p:ph type="title" idx="4294967295"/>
          </p:nvPr>
        </p:nvSpPr>
        <p:spPr>
          <a:xfrm>
            <a:off x="972000" y="94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Was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ist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?</a:t>
            </a:r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4294967295"/>
          </p:nvPr>
        </p:nvSpPr>
        <p:spPr>
          <a:xfrm>
            <a:off x="180000" y="1332000"/>
            <a:ext cx="9395640" cy="5328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de-DE" sz="1800" b="1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bundesweite Initiative, die öffentliches WLAN aufbaut</a:t>
            </a: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jeder/jedem zugänglich, kein Passwort</a:t>
            </a: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Surfen, Chatten, Dateien tauschen, Mail senden etc.</a:t>
            </a: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de-DE" sz="1800" b="1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nicht kommerziell</a:t>
            </a: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keiner Geschäftsstrategie unterworfen</a:t>
            </a: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de-DE" sz="1800" b="1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im Besitz und betrieben von den </a:t>
            </a:r>
            <a:r>
              <a:rPr lang="de-DE" sz="1800" b="1" dirty="0" err="1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NutzerInnen</a:t>
            </a:r>
            <a:endParaRPr lang="de-DE" sz="1800" b="1" dirty="0" smtClean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nicht im Besitz Einzelner, betrieben von Community</a:t>
            </a: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de-DE" sz="1800" b="1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unzensiert </a:t>
            </a:r>
            <a:r>
              <a:rPr lang="de-DE" sz="180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und </a:t>
            </a:r>
            <a:r>
              <a:rPr lang="de-DE" sz="1800" b="1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unüberwacht</a:t>
            </a:r>
            <a:endParaRPr lang="de-DE" sz="1800" b="1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keine Manipulation / Überwachung des Datenverkehrs</a:t>
            </a: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de-DE" sz="180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selbst organisierend und ausfallsicher</a:t>
            </a: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Knoten verbinden sich miteinander ➛ </a:t>
            </a:r>
            <a:r>
              <a:rPr lang="de-DE" sz="180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vermaschtes</a:t>
            </a: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Netz („</a:t>
            </a:r>
            <a:r>
              <a:rPr lang="de-DE" sz="180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Mesh</a:t>
            </a: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“)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t="2053" r="2682" b="1957"/>
          <a:stretch/>
        </p:blipFill>
        <p:spPr bwMode="auto">
          <a:xfrm>
            <a:off x="6601968" y="1335023"/>
            <a:ext cx="3017520" cy="35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36000" y="94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Was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will F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reifunk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?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612000" y="1368000"/>
            <a:ext cx="9071640" cy="630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de-DE" sz="175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freien Zugang zu Wissen und Kultur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freier Zugang zum Netz für alle Menschen überall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Anbindung von Orten ohne schnellen Zugang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de-DE" sz="175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Aufbau dezentraler Netze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selbstverwaltet in Nutzerhand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Alternativen zu zentralen Infrastrukturen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Demokratisierung von Kommunikationsmedien, lokale Dienste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Förderung lokaler Sozialstrukturen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de-DE" sz="175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Technik näher bringen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freie Open Source Software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Netzwerkgrundlagen, Routing, Verschlüsselung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de-DE" sz="175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Funk, Antennenbau </a:t>
            </a:r>
            <a:r>
              <a:rPr lang="de-DE" sz="175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u.v.m</a:t>
            </a:r>
            <a:endParaRPr lang="de-DE" sz="175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00000" y="-216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Wie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sind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Freifunker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organisiert?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180000" y="1440000"/>
            <a:ext cx="5508384" cy="576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Durch dezentrale Communities, die Freifunk lokal aufbauen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Meist organisiert per Mailingliste oder Forum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Offene Treffen, zu denen jeder eingeladen ist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 </a:t>
            </a: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gibt es heute </a:t>
            </a: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 über 650 Städten und Gemeinden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Community-Finder auf </a:t>
            </a:r>
            <a:r>
              <a:rPr lang="de-DE" sz="180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https://freifunk.net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Keine Mitgliedschaft </a:t>
            </a: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oder ähnliches </a:t>
            </a: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notwendig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Mitmachende sind Privatpersonen, Vereine, Firmen, Kommunen </a:t>
            </a: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und </a:t>
            </a:r>
            <a:r>
              <a:rPr lang="de-DE" sz="1800" dirty="0" err="1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und</a:t>
            </a: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de-DE" sz="1800" dirty="0" err="1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und</a:t>
            </a: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…</a:t>
            </a:r>
            <a:endParaRPr lang="de-DE" sz="18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Wo noch keine </a:t>
            </a:r>
            <a:r>
              <a:rPr lang="de-DE" sz="1800" dirty="0" err="1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Communitiy</a:t>
            </a: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existiert, lässt sich leicht eine gründen. Tipps dazu auf </a:t>
            </a:r>
            <a:r>
              <a:rPr lang="de-DE" sz="1800" b="1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https://freifunk.net</a:t>
            </a:r>
          </a:p>
          <a:p>
            <a:pPr lvl="0"/>
            <a:endParaRPr lang="de-DE" sz="1800" b="1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40000" y="1620000"/>
            <a:ext cx="4312800" cy="43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36000" y="4932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Was </a:t>
            </a:r>
            <a:r>
              <a:rPr lang="de-DE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braucht man zum </a:t>
            </a:r>
            <a:r>
              <a:rPr lang="de-DE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Mitmachen</a:t>
            </a:r>
            <a:r>
              <a:rPr lang="de-DE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?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180000" y="1440000"/>
            <a:ext cx="5940000" cy="5349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Handelsüblichen Router</a:t>
            </a:r>
          </a:p>
          <a:p>
            <a:pPr lvl="1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einmalig ca. </a:t>
            </a: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20 bis 100 Euro </a:t>
            </a: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je nach Modell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Freifunk-Firmware</a:t>
            </a:r>
          </a:p>
          <a:p>
            <a:pPr lvl="1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Freie Software</a:t>
            </a:r>
          </a:p>
          <a:p>
            <a:pPr lvl="1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kostenlos und </a:t>
            </a: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Open-Source</a:t>
            </a:r>
            <a:endParaRPr lang="de-DE" sz="18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lvl="1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Einfach Herunterladen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Internetanschluss </a:t>
            </a: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und/oder </a:t>
            </a:r>
            <a:b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de-DE" sz="18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Sichtverbindung </a:t>
            </a:r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zu einem anderen Freifunk-Router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Strom (wenige Euro im Jahr)</a:t>
            </a:r>
          </a:p>
          <a:p>
            <a:pPr lvl="0"/>
            <a:r>
              <a:rPr lang="de-DE" sz="18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Zeit für Installation: ca. 10-20 Minuten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0" y="12600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36000" y="372804"/>
            <a:ext cx="9071640" cy="61555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Was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braucht man zum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Mitmachen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?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5680" y="1116000"/>
            <a:ext cx="3374640" cy="337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b="1326"/>
          <a:stretch/>
        </p:blipFill>
        <p:spPr>
          <a:xfrm>
            <a:off x="3420000" y="1116000"/>
            <a:ext cx="3420000" cy="337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301320" y="4611600"/>
            <a:ext cx="3639600" cy="298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r="2504"/>
          <a:stretch/>
        </p:blipFill>
        <p:spPr>
          <a:xfrm>
            <a:off x="3442679" y="4625135"/>
            <a:ext cx="3397321" cy="294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947423" y="4616136"/>
            <a:ext cx="3273480" cy="302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926184" y="1044000"/>
            <a:ext cx="3549960" cy="344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008359" y="10800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Aufbau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des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Freifunk-Netzes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89479" y="1944000"/>
            <a:ext cx="7646399" cy="36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1007864" y="6083999"/>
            <a:ext cx="7966581" cy="115251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✔"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Router bilden zusammen </a:t>
            </a:r>
            <a:r>
              <a:rPr lang="de-DE" sz="2400" b="0" i="0" u="none" strike="noStrike" kern="1200" dirty="0" err="1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vermaschtes</a:t>
            </a:r>
            <a:r>
              <a:rPr lang="de-DE" sz="24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Netz („</a:t>
            </a:r>
            <a:r>
              <a:rPr lang="de-DE" sz="2400" b="0" i="0" u="none" strike="noStrike" kern="1200" dirty="0" err="1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meshen</a:t>
            </a:r>
            <a:r>
              <a:rPr lang="de-DE" sz="24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“)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✔"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lokale Dienste im Freifunk-Netz angeboten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✔"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viele Freifunk-Knoten haben Internet-</a:t>
            </a:r>
            <a:r>
              <a:rPr lang="de-DE" sz="2400" b="0" i="0" u="none" strike="noStrike" kern="1200" dirty="0" err="1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Uplink</a:t>
            </a:r>
            <a:endParaRPr lang="de-DE" sz="24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1080000" y="274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Von Wohnung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zu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Wohnung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von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Haus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zu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Haus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von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Stadt 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zu </a:t>
            </a: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Stadt</a:t>
            </a:r>
            <a:r>
              <a:rPr lang="de-DE" sz="40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...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✔"/>
              <a:defRPr lang="de-DE" sz="32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✔"/>
              <a:defRPr lang="de-DE" sz="28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✔"/>
              <a:defRPr lang="de-DE" sz="24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✔"/>
              <a:defRPr lang="de-DE" sz="2000" b="0" i="0" u="none" strike="noStrike" kern="1200">
                <a:ln>
                  <a:noFill/>
                </a:ln>
                <a:latin typeface="Liberation Mono" pitchFamily="49"/>
                <a:ea typeface="DejaVu Sans" pitchFamily="2"/>
                <a:cs typeface="DejaVu Sans" pitchFamily="2"/>
              </a:defRPr>
            </a:lvl9pPr>
          </a:lstStyle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64240" y="1620000"/>
            <a:ext cx="10560240" cy="59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36000" y="408804"/>
            <a:ext cx="9071640" cy="61555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sz="4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Rechtliche Lage</a:t>
            </a:r>
            <a:endParaRPr lang="de-DE" sz="4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80000" y="1695240"/>
            <a:ext cx="9756856" cy="5989930"/>
          </a:xfrm>
          <a:prstGeom prst="rect">
            <a:avLst/>
          </a:prstGeom>
          <a:noFill/>
          <a:ln>
            <a:noFill/>
            <a:tailEnd type="arrow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1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Telemediengesetz §8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(1) „</a:t>
            </a:r>
            <a:r>
              <a:rPr lang="de-DE" sz="2000" b="0" i="0" u="none" strike="noStrike" kern="1200" dirty="0" err="1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Diensteanbieter</a:t>
            </a: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sind für fremde Informationen, die sie in einem Kommunikationsnetz übermitteln oder zu denen sie Zugang vermitteln, </a:t>
            </a:r>
            <a:r>
              <a:rPr lang="de-DE" sz="2000" b="1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nicht verantwortlich</a:t>
            </a: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sofern sie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	1. </a:t>
            </a: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die Übermittlung nicht veranlasst,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	2. </a:t>
            </a: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den Adressaten der übermittelten Information nicht ausgewählt und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	3. </a:t>
            </a: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die übermittelten Informationen nicht ausgewählt oder verändert haben</a:t>
            </a: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“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(2) …</a:t>
            </a:r>
            <a:endParaRPr lang="de-DE" sz="20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hangingPunct="0"/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(3) </a:t>
            </a:r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Die Absätze 1 und 2 gelten auch für </a:t>
            </a:r>
            <a:r>
              <a:rPr lang="de-DE" sz="2000" dirty="0" err="1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Diensteanbieter</a:t>
            </a:r>
            <a:r>
              <a:rPr lang="de-DE" sz="2000" dirty="0" smtClean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nach Absatz 1, die Nutzern einen Internetzugang über ein drahtloses lokales Netzwerk zur Verfügung stellen.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 smtClean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1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Aktueller Stand der Diskussion:</a:t>
            </a:r>
            <a:endParaRPr lang="de-DE" sz="2000" b="1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✔"/>
              <a:tabLst/>
            </a:pP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Telemediengesetz wurde ergänzt</a:t>
            </a:r>
            <a:endParaRPr lang="de-DE" sz="20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✔"/>
              <a:tabLst/>
            </a:pP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WLAN-Betreiber sollten so rechtssicher Hotspots betreiben können</a:t>
            </a:r>
            <a:endParaRPr lang="de-DE" sz="20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✔"/>
              <a:tabLst/>
            </a:pP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Aber: Gefahr von </a:t>
            </a:r>
            <a:r>
              <a:rPr lang="de-DE" sz="2000" b="0" i="0" u="none" strike="noStrike" kern="1200" dirty="0" err="1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Störerhaftung</a:t>
            </a: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ist immer noch nicht gebannt</a:t>
            </a:r>
            <a:endParaRPr lang="de-DE" sz="20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✔"/>
              <a:tabLst/>
            </a:pPr>
            <a:r>
              <a:rPr lang="de-DE" sz="2000" b="0" i="0" u="none" strike="noStrike" kern="1200" dirty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EuGH hat letztes Jahr leider die Zulässigkeit von Unterlassungsansprüchen</a:t>
            </a:r>
            <a:b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de-DE" sz="2000" b="0" i="0" u="none" strike="noStrike" kern="1200" dirty="0" smtClean="0">
                <a:ln>
                  <a:noFill/>
                </a:ln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  bestätigt</a:t>
            </a:r>
            <a:endParaRPr lang="de-DE" sz="20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 dirty="0">
              <a:ln>
                <a:noFill/>
              </a:ln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Benutzerdefiniert</PresentationFormat>
  <Paragraphs>113</Paragraphs>
  <Slides>19</Slides>
  <Notes>19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Standard</vt:lpstr>
      <vt:lpstr>PowerPoint-Präsentation</vt:lpstr>
      <vt:lpstr>Was ist Freifunk?</vt:lpstr>
      <vt:lpstr>Was will Freifunk?</vt:lpstr>
      <vt:lpstr>Wie sind Freifunker organisiert?</vt:lpstr>
      <vt:lpstr>Was braucht man zum Mitmachen?</vt:lpstr>
      <vt:lpstr>Was braucht man zum Mitmachen?</vt:lpstr>
      <vt:lpstr>Aufbau des Freifunk-Netzes</vt:lpstr>
      <vt:lpstr>Von Wohnung zu Wohnung, von Haus zu Haus, von Stadt zu Stadt...</vt:lpstr>
      <vt:lpstr>Rechtliche Lage</vt:lpstr>
      <vt:lpstr>Zur Sicherheit via Tunnel ins Internet</vt:lpstr>
      <vt:lpstr>Freifunk-Knoten in Mainz, Wiesbaden &amp; Umgebung</vt:lpstr>
      <vt:lpstr>Freifunk-Knoten in Sprendlingen-Gensingen</vt:lpstr>
      <vt:lpstr>Entwicklung Knoten- und Nutzerzahlen</vt:lpstr>
      <vt:lpstr>Freifunk auf Events</vt:lpstr>
      <vt:lpstr>Beispiel: Flüchtlingsunterkünfte</vt:lpstr>
      <vt:lpstr>Beispiel: Marktplatz Mainz</vt:lpstr>
      <vt:lpstr>Freifunk-Backbone</vt:lpstr>
      <vt:lpstr>Mitmachen</vt:lpstr>
      <vt:lpstr>Vielen Dank für die Aufmerksamkeit! Fragen?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Ziegler / Freifunk Mainz</dc:creator>
  <cp:lastModifiedBy>Michael Ziegler</cp:lastModifiedBy>
  <cp:revision>311</cp:revision>
  <dcterms:created xsi:type="dcterms:W3CDTF">2013-11-15T23:57:00Z</dcterms:created>
  <dcterms:modified xsi:type="dcterms:W3CDTF">2017-02-05T18:19:26Z</dcterms:modified>
</cp:coreProperties>
</file>