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0080625" cy="7559675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4660" autoAdjust="0"/>
  </p:normalViewPr>
  <p:slideViewPr>
    <p:cSldViewPr>
      <p:cViewPr>
        <p:scale>
          <a:sx n="100" d="100"/>
          <a:sy n="100" d="100"/>
        </p:scale>
        <p:origin x="-720" y="840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847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764" tIns="41382" rIns="82764" bIns="41382" compatLnSpc="0"/>
          <a:lstStyle/>
          <a:p>
            <a:pPr hangingPunct="0">
              <a:defRPr sz="1400"/>
            </a:pPr>
            <a:endParaRPr lang="de-DE" sz="13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3882121" y="0"/>
            <a:ext cx="2975847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764" tIns="41382" rIns="82764" bIns="41382" compatLnSpc="0"/>
          <a:lstStyle/>
          <a:p>
            <a:pPr algn="r" hangingPunct="0">
              <a:defRPr sz="1400"/>
            </a:pPr>
            <a:endParaRPr lang="de-DE" sz="13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9430471"/>
            <a:ext cx="2975847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764" tIns="41382" rIns="82764" bIns="41382" anchor="b" compatLnSpc="0"/>
          <a:lstStyle/>
          <a:p>
            <a:pPr hangingPunct="0">
              <a:defRPr sz="1400"/>
            </a:pPr>
            <a:endParaRPr lang="de-DE" sz="1300"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3882121" y="9430471"/>
            <a:ext cx="2975847" cy="496006"/>
          </a:xfrm>
          <a:prstGeom prst="rect">
            <a:avLst/>
          </a:prstGeom>
          <a:noFill/>
          <a:ln>
            <a:noFill/>
          </a:ln>
        </p:spPr>
        <p:txBody>
          <a:bodyPr vert="horz" wrap="none" lIns="82764" tIns="41382" rIns="82764" bIns="41382" anchor="b" compatLnSpc="0"/>
          <a:lstStyle/>
          <a:p>
            <a:pPr algn="r" hangingPunct="0">
              <a:defRPr sz="1400"/>
            </a:pPr>
            <a:fld id="{269CF897-BAA6-430D-9887-77165DC7BFEE}" type="slidenum">
              <a:pPr algn="r" hangingPunct="0">
                <a:defRPr sz="1400"/>
              </a:pPr>
              <a:t>‹Nr.›</a:t>
            </a:fld>
            <a:endParaRPr lang="de-DE" sz="1300"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60527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54063"/>
            <a:ext cx="4962525" cy="3722687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685830" y="4715068"/>
            <a:ext cx="5486309" cy="44667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847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de-DE" sz="13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3882121" y="0"/>
            <a:ext cx="2975847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de-DE" sz="13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9430471"/>
            <a:ext cx="2975847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de-DE" sz="13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3882121" y="9430471"/>
            <a:ext cx="2975847" cy="4960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de-DE" sz="13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68B35A08-5965-4EDF-B29B-1FBF9CA741E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577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de-DE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4063"/>
            <a:ext cx="4960937" cy="3722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715069"/>
            <a:ext cx="5486309" cy="307777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4063"/>
            <a:ext cx="4960937" cy="3722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4063"/>
            <a:ext cx="4960937" cy="3722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715068"/>
            <a:ext cx="5486309" cy="4383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4063"/>
            <a:ext cx="4960937" cy="3722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4063"/>
            <a:ext cx="4960937" cy="3722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4063"/>
            <a:ext cx="4960937" cy="3722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4063"/>
            <a:ext cx="4960937" cy="3722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4063"/>
            <a:ext cx="4960937" cy="3722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4063"/>
            <a:ext cx="4960937" cy="3722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715068"/>
            <a:ext cx="5486309" cy="4383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4063"/>
            <a:ext cx="4960937" cy="3722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715069"/>
            <a:ext cx="5486309" cy="307777"/>
          </a:xfrm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4063"/>
            <a:ext cx="4960937" cy="3722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715068"/>
            <a:ext cx="5486309" cy="4383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4063"/>
            <a:ext cx="4960937" cy="3722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715068"/>
            <a:ext cx="5486309" cy="4383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4063"/>
            <a:ext cx="4960937" cy="3722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4063"/>
            <a:ext cx="4960937" cy="3722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715068"/>
            <a:ext cx="5486309" cy="4383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4063"/>
            <a:ext cx="4960937" cy="3722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715068"/>
            <a:ext cx="5486309" cy="4383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4063"/>
            <a:ext cx="4960937" cy="3722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715068"/>
            <a:ext cx="5486309" cy="4383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7738" y="754063"/>
            <a:ext cx="4960937" cy="3722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85830" y="4715068"/>
            <a:ext cx="5486309" cy="438317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81663E-01F7-4386-BCE0-84A6D49798A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F6E4C2-A962-43C6-8584-C7A1579A02C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5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56EEBC-9D3C-4598-8228-16731B3633E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9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372A9B-0BEE-4976-AC21-22FA4DB155D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03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DADE32-524E-43EF-A609-BDD8EDDA083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838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41846B-78BF-4E05-BEF7-F27B34D9573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16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1D8C62-18C3-483B-A265-F334485377A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6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BECF0A-F8C2-434C-8351-C84904E52CD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13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12089C-B291-4358-B6F0-705977DC118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307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086A3A-E8A2-437C-BB9B-DA01C2E9CF4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991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C486B8-5333-4AD5-887A-A38B542D458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27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1080000" y="301320"/>
            <a:ext cx="7847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de-DE"/>
              <a:t>Klicken Sie, um die Formate des Gliederungstextes zu bearbeiten</a:t>
            </a:r>
          </a:p>
          <a:p>
            <a:pPr lvl="1"/>
            <a:r>
              <a:rPr lang="de-DE"/>
              <a:t>Zweite Gliederungsebene</a:t>
            </a:r>
          </a:p>
          <a:p>
            <a:pPr lvl="2"/>
            <a:r>
              <a:rPr lang="de-DE"/>
              <a:t>Dritte Gliederungsebene</a:t>
            </a:r>
          </a:p>
          <a:p>
            <a:pPr lvl="3"/>
            <a:r>
              <a:rPr lang="de-DE"/>
              <a:t>Vierte Gliederungsebene</a:t>
            </a:r>
          </a:p>
          <a:p>
            <a:pPr lvl="4"/>
            <a:r>
              <a:rPr lang="de-DE"/>
              <a:t>Fünfte Gliederungsebene</a:t>
            </a:r>
          </a:p>
          <a:p>
            <a:pPr lvl="5"/>
            <a:r>
              <a:rPr lang="de-DE"/>
              <a:t>Sechste Gliederungsebene</a:t>
            </a:r>
          </a:p>
          <a:p>
            <a:pPr lvl="6"/>
            <a:r>
              <a:rPr lang="de-DE"/>
              <a:t>Siebente Gliederungsebene</a:t>
            </a:r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3EA91186-19E2-42D4-8559-A5CBCAE30DEA}" type="slidenum"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 flipH="1">
            <a:off x="108000" y="285120"/>
            <a:ext cx="794880" cy="7948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0">
        <a:tabLst/>
        <a:defRPr lang="de-DE" sz="3000" b="0" i="0" u="none" strike="noStrike" kern="1200">
          <a:ln>
            <a:noFill/>
          </a:ln>
          <a:latin typeface="Liberation Mono" pitchFamily="49"/>
        </a:defRPr>
      </a:lvl1pPr>
    </p:titleStyle>
    <p:bodyStyle>
      <a:lvl1pPr lvl="0" rtl="0" hangingPunct="0">
        <a:buSzPct val="45000"/>
        <a:buFont typeface="StarSymbol"/>
        <a:buChar char="✔"/>
        <a:tabLst/>
        <a:defRPr lang="de-DE"/>
      </a:lvl1pPr>
      <a:lvl2pPr lvl="1" rtl="0" hangingPunct="0">
        <a:buSzPct val="45000"/>
        <a:buFont typeface="StarSymbol"/>
        <a:buChar char="✔"/>
        <a:tabLst/>
        <a:defRPr lang="de-DE"/>
      </a:lvl2pPr>
      <a:lvl3pPr lvl="2" rtl="0" hangingPunct="0">
        <a:buSzPct val="45000"/>
        <a:buFont typeface="StarSymbol"/>
        <a:buChar char="✔"/>
        <a:tabLst/>
        <a:defRPr lang="de-DE"/>
      </a:lvl3pPr>
      <a:lvl4pPr lvl="3" rtl="0" hangingPunct="0">
        <a:buSzPct val="45000"/>
        <a:buFont typeface="StarSymbol"/>
        <a:buChar char="✔"/>
        <a:tabLst/>
        <a:defRPr lang="de-DE"/>
      </a:lvl4pPr>
      <a:lvl5pPr lvl="4" rtl="0" hangingPunct="0">
        <a:buSzPct val="45000"/>
        <a:buFont typeface="StarSymbol"/>
        <a:buChar char="✔"/>
        <a:tabLst/>
        <a:defRPr lang="de-DE"/>
      </a:lvl5pPr>
      <a:lvl6pPr lvl="5" rtl="0" hangingPunct="0">
        <a:buSzPct val="45000"/>
        <a:buFont typeface="StarSymbol"/>
        <a:buChar char="✔"/>
        <a:tabLst/>
        <a:defRPr lang="de-DE"/>
      </a:lvl6pPr>
      <a:lvl7pPr lvl="6" rtl="0" hangingPunct="0">
        <a:buSzPct val="45000"/>
        <a:buFont typeface="StarSymbol"/>
        <a:buChar char="✔"/>
        <a:tabLst/>
        <a:defRPr lang="de-DE"/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9960" y="-3780000"/>
            <a:ext cx="10659960" cy="1385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20000" y="1626480"/>
            <a:ext cx="3809520" cy="38095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216000" y="180000"/>
            <a:ext cx="6470280" cy="1791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1" i="0" u="none" strike="noStrike" kern="1200" dirty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DejaVu Sans" pitchFamily="2"/>
                <a:cs typeface="DejaVu Sans" pitchFamily="2"/>
              </a:rPr>
              <a:t>Freifunk Mainz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4000" b="1" i="0" u="none" strike="noStrike" kern="1200" dirty="0">
                <a:ln>
                  <a:noFill/>
                </a:ln>
                <a:solidFill>
                  <a:srgbClr val="FFFFFF"/>
                </a:solidFill>
                <a:latin typeface="Liberation Sans" pitchFamily="34"/>
                <a:ea typeface="DejaVu Sans" pitchFamily="2"/>
                <a:cs typeface="DejaVu Sans" pitchFamily="2"/>
              </a:rPr>
              <a:t>Free Wifi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19999" y="6176520"/>
            <a:ext cx="8280807" cy="10932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300" b="0" i="0" u="none" strike="noStrike" kern="1200" dirty="0" smtClean="0">
                <a:ln>
                  <a:noFill/>
                </a:ln>
                <a:solidFill>
                  <a:schemeClr val="bg1"/>
                </a:solidFill>
                <a:latin typeface="Liberation Mono" pitchFamily="49"/>
                <a:ea typeface="DejaVu Sans" pitchFamily="2"/>
                <a:cs typeface="DejaVu Sans" pitchFamily="2"/>
              </a:rPr>
              <a:t>Frank Zimmermann</a:t>
            </a:r>
            <a:endParaRPr lang="de-DE" sz="2300" b="0" i="0" u="none" strike="noStrike" kern="1200" dirty="0">
              <a:ln>
                <a:noFill/>
              </a:ln>
              <a:solidFill>
                <a:schemeClr val="bg1"/>
              </a:solidFill>
              <a:latin typeface="Liberation Mono" pitchFamily="49"/>
              <a:ea typeface="DejaVu Sans" pitchFamily="2"/>
              <a:cs typeface="DejaVu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300" b="0" i="0" u="none" strike="noStrike" kern="1200" dirty="0" smtClean="0">
                <a:ln>
                  <a:noFill/>
                </a:ln>
                <a:solidFill>
                  <a:schemeClr val="bg1"/>
                </a:solidFill>
                <a:latin typeface="Liberation Mono" pitchFamily="49"/>
                <a:ea typeface="DejaVu Sans" pitchFamily="2"/>
                <a:cs typeface="DejaVu Sans" pitchFamily="2"/>
              </a:rPr>
              <a:t>14. Juli 2016</a:t>
            </a:r>
            <a:endParaRPr lang="de-DE" sz="2300" b="0" i="0" u="none" strike="noStrike" kern="1200" dirty="0">
              <a:ln>
                <a:noFill/>
              </a:ln>
              <a:solidFill>
                <a:schemeClr val="bg1"/>
              </a:solidFill>
              <a:latin typeface="Liberation Mono" pitchFamily="49"/>
              <a:ea typeface="DejaVu Sans" pitchFamily="2"/>
              <a:cs typeface="DejaVu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300" b="0" i="0" u="none" strike="noStrike" kern="1200" dirty="0" smtClean="0">
                <a:ln>
                  <a:noFill/>
                </a:ln>
                <a:solidFill>
                  <a:schemeClr val="bg1"/>
                </a:solidFill>
                <a:latin typeface="Liberation Mono" pitchFamily="49"/>
                <a:ea typeface="DejaVu Sans" pitchFamily="2"/>
                <a:cs typeface="DejaVu Sans" pitchFamily="2"/>
              </a:rPr>
              <a:t>Auxilium Mummerum e.V. mit Freifunk Mainz e.V.</a:t>
            </a:r>
            <a:endParaRPr lang="de-DE" sz="2300" b="0" i="0" u="none" strike="noStrike" kern="1200" dirty="0">
              <a:ln>
                <a:noFill/>
              </a:ln>
              <a:solidFill>
                <a:schemeClr val="bg1"/>
              </a:solidFill>
              <a:latin typeface="Liberation Mono" pitchFamily="49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972000" y="6984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zur sicherheit via tunnel ins internet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0" y="4499927"/>
            <a:ext cx="1935720" cy="36004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pPr lvl="0" algn="ctr">
              <a:spcAft>
                <a:spcPts val="0"/>
              </a:spcAft>
              <a:buNone/>
            </a:pPr>
            <a:r>
              <a:rPr lang="de-DE" sz="2000" dirty="0" smtClean="0"/>
              <a:t>FF-Knoten</a:t>
            </a:r>
            <a:endParaRPr lang="de-DE" sz="2000" dirty="0"/>
          </a:p>
        </p:txBody>
      </p:sp>
      <p:pic>
        <p:nvPicPr>
          <p:cNvPr id="5" name="Picture 2" descr="http://www.tp-link.com.de/resources/images/products/large/841-1280_3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72360" y="1989360"/>
            <a:ext cx="2008080" cy="216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88400" y="1980000"/>
            <a:ext cx="1731599" cy="206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bigmammut.de/grafik/weltkuge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98760" y="2124000"/>
            <a:ext cx="2430360" cy="19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ihandform 7"/>
          <p:cNvSpPr/>
          <p:nvPr/>
        </p:nvSpPr>
        <p:spPr>
          <a:xfrm>
            <a:off x="7092000" y="3060000"/>
            <a:ext cx="756000" cy="21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ihandform 8"/>
          <p:cNvSpPr/>
          <p:nvPr/>
        </p:nvSpPr>
        <p:spPr>
          <a:xfrm>
            <a:off x="1834560" y="3122280"/>
            <a:ext cx="756000" cy="21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772000" y="2079720"/>
            <a:ext cx="1620000" cy="20019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ihandform 10"/>
          <p:cNvSpPr/>
          <p:nvPr/>
        </p:nvSpPr>
        <p:spPr>
          <a:xfrm>
            <a:off x="4283280" y="3123000"/>
            <a:ext cx="756000" cy="21600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Textplatzhalter 11"/>
          <p:cNvSpPr txBox="1">
            <a:spLocks noGrp="1"/>
          </p:cNvSpPr>
          <p:nvPr>
            <p:ph type="body" idx="4294967295"/>
          </p:nvPr>
        </p:nvSpPr>
        <p:spPr>
          <a:xfrm>
            <a:off x="2520822" y="4499927"/>
            <a:ext cx="1763058" cy="539972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pPr lvl="0" algn="ctr">
              <a:buNone/>
            </a:pPr>
            <a:r>
              <a:rPr lang="de-DE" sz="2000" dirty="0" smtClean="0"/>
              <a:t>FF-Gateway</a:t>
            </a:r>
            <a:endParaRPr lang="de-DE" sz="2000" dirty="0"/>
          </a:p>
        </p:txBody>
      </p:sp>
      <p:sp>
        <p:nvSpPr>
          <p:cNvPr id="13" name="Textplatzhalter 12"/>
          <p:cNvSpPr txBox="1">
            <a:spLocks noGrp="1"/>
          </p:cNvSpPr>
          <p:nvPr>
            <p:ph type="body" idx="4294967295"/>
          </p:nvPr>
        </p:nvSpPr>
        <p:spPr>
          <a:xfrm>
            <a:off x="8360461" y="4499927"/>
            <a:ext cx="1506957" cy="503972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pPr lvl="0">
              <a:buNone/>
            </a:pPr>
            <a:r>
              <a:rPr lang="de-DE" sz="2000" dirty="0"/>
              <a:t>Internet</a:t>
            </a:r>
          </a:p>
        </p:txBody>
      </p:sp>
      <p:sp>
        <p:nvSpPr>
          <p:cNvPr id="14" name="Textplatzhalter 13"/>
          <p:cNvSpPr txBox="1">
            <a:spLocks noGrp="1"/>
          </p:cNvSpPr>
          <p:nvPr>
            <p:ph type="body" idx="4294967295"/>
          </p:nvPr>
        </p:nvSpPr>
        <p:spPr>
          <a:xfrm>
            <a:off x="1224000" y="2808000"/>
            <a:ext cx="1440000" cy="540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pPr lvl="0" algn="ctr">
              <a:buNone/>
            </a:pPr>
            <a:r>
              <a:rPr lang="de-DE" sz="2000"/>
              <a:t>vpn</a:t>
            </a:r>
          </a:p>
        </p:txBody>
      </p:sp>
      <p:sp>
        <p:nvSpPr>
          <p:cNvPr id="15" name="Textplatzhalter 14"/>
          <p:cNvSpPr txBox="1">
            <a:spLocks noGrp="1"/>
          </p:cNvSpPr>
          <p:nvPr>
            <p:ph type="body" idx="4294967295"/>
          </p:nvPr>
        </p:nvSpPr>
        <p:spPr>
          <a:xfrm>
            <a:off x="3636000" y="2808000"/>
            <a:ext cx="1440000" cy="540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pPr lvl="0" algn="ctr">
              <a:buNone/>
            </a:pPr>
            <a:r>
              <a:rPr lang="de-DE" sz="2000" dirty="0" err="1"/>
              <a:t>gre</a:t>
            </a:r>
            <a:endParaRPr lang="de-DE" sz="2000" dirty="0"/>
          </a:p>
        </p:txBody>
      </p:sp>
      <p:sp>
        <p:nvSpPr>
          <p:cNvPr id="16" name="Textplatzhalter 15"/>
          <p:cNvSpPr txBox="1">
            <a:spLocks noGrp="1"/>
          </p:cNvSpPr>
          <p:nvPr>
            <p:ph type="body" idx="4294967295"/>
          </p:nvPr>
        </p:nvSpPr>
        <p:spPr>
          <a:xfrm>
            <a:off x="6552000" y="2808000"/>
            <a:ext cx="1440000" cy="540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pPr lvl="0" algn="ctr">
              <a:buNone/>
            </a:pPr>
            <a:r>
              <a:rPr lang="de-DE" sz="2000"/>
              <a:t>offen</a:t>
            </a:r>
          </a:p>
        </p:txBody>
      </p:sp>
      <p:sp>
        <p:nvSpPr>
          <p:cNvPr id="17" name="Textplatzhalter 16"/>
          <p:cNvSpPr txBox="1">
            <a:spLocks noGrp="1"/>
          </p:cNvSpPr>
          <p:nvPr>
            <p:ph type="body" idx="4294967295"/>
          </p:nvPr>
        </p:nvSpPr>
        <p:spPr>
          <a:xfrm>
            <a:off x="180000" y="5903999"/>
            <a:ext cx="10620000" cy="1980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pPr lvl="0" algn="l"/>
            <a:r>
              <a:rPr lang="de-DE" sz="2000"/>
              <a:t>Pragmatischer Ansatz, um Rechtsstreits gänzlich vorzubeugen.</a:t>
            </a:r>
          </a:p>
          <a:p>
            <a:pPr lvl="0" algn="l"/>
            <a:r>
              <a:rPr lang="de-DE" sz="2000"/>
              <a:t>Zur Erinnerung: Anbieter sind nicht verantwortlich gemäß TMG</a:t>
            </a:r>
          </a:p>
        </p:txBody>
      </p:sp>
      <p:sp>
        <p:nvSpPr>
          <p:cNvPr id="18" name="Textplatzhalter 17"/>
          <p:cNvSpPr txBox="1">
            <a:spLocks noGrp="1"/>
          </p:cNvSpPr>
          <p:nvPr>
            <p:ph type="body" idx="4294967295"/>
          </p:nvPr>
        </p:nvSpPr>
        <p:spPr>
          <a:xfrm>
            <a:off x="4932000" y="4499927"/>
            <a:ext cx="2160000" cy="539972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pPr lvl="0" algn="ctr">
              <a:buNone/>
            </a:pPr>
            <a:r>
              <a:rPr lang="de-DE" sz="2000" dirty="0" smtClean="0"/>
              <a:t>FF-Backbone</a:t>
            </a:r>
            <a:endParaRPr lang="de-DE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00000" y="974880"/>
            <a:ext cx="11027160" cy="64051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2"/>
          <p:cNvSpPr txBox="1">
            <a:spLocks noGrp="1"/>
          </p:cNvSpPr>
          <p:nvPr>
            <p:ph type="title" idx="4294967295"/>
          </p:nvPr>
        </p:nvSpPr>
        <p:spPr>
          <a:xfrm>
            <a:off x="972000" y="13320"/>
            <a:ext cx="9071640" cy="126252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/>
              <a:t>map.freifunk-mainz.de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0000" y="6161322"/>
            <a:ext cx="9186723" cy="1398353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Aktuell </a:t>
            </a:r>
            <a:r>
              <a:rPr lang="de-DE" sz="3000" b="0" i="0" u="none" strike="noStrike" kern="1200" dirty="0" smtClean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1049 </a:t>
            </a:r>
            <a:r>
              <a:rPr lang="de-DE" sz="3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Freifunk-Knoten in Mainz</a:t>
            </a:r>
            <a:r>
              <a:rPr lang="de-DE" sz="3000" b="0" i="0" u="none" strike="noStrike" kern="1200" dirty="0" smtClean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,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3000" b="0" i="0" u="none" strike="noStrike" kern="1200" dirty="0" smtClean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Wiesbaden </a:t>
            </a:r>
            <a:r>
              <a:rPr lang="de-DE" sz="3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und Umgebung (</a:t>
            </a:r>
            <a:r>
              <a:rPr lang="de-DE" sz="3000" b="0" i="0" u="none" strike="noStrike" kern="1200" dirty="0" smtClean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12.07.2016</a:t>
            </a:r>
            <a:r>
              <a:rPr lang="de-DE" sz="3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3000" b="0" i="0" u="none" strike="noStrike" kern="1200" dirty="0">
              <a:ln>
                <a:noFill/>
              </a:ln>
              <a:latin typeface="Liberation Mono" pitchFamily="49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80000" y="85320"/>
            <a:ext cx="7847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 err="1"/>
              <a:t>entwicklung</a:t>
            </a:r>
            <a:r>
              <a:rPr lang="de-DE" dirty="0"/>
              <a:t> knoten und </a:t>
            </a:r>
            <a:r>
              <a:rPr lang="de-DE" dirty="0" err="1"/>
              <a:t>nutzer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921639" y="7210440"/>
            <a:ext cx="3716280" cy="320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Grafik: www.freifunk-karte.de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567"/>
            <a:ext cx="10080942" cy="522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80000" y="49320"/>
            <a:ext cx="7847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 err="1"/>
              <a:t>freifunk</a:t>
            </a:r>
            <a:r>
              <a:rPr lang="de-DE" dirty="0"/>
              <a:t> auf </a:t>
            </a:r>
            <a:r>
              <a:rPr lang="de-DE" dirty="0" err="1"/>
              <a:t>events</a:t>
            </a:r>
            <a:endParaRPr lang="de-DE" dirty="0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360000" y="1440000"/>
            <a:ext cx="7920000" cy="180000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de-DE" sz="2100" dirty="0" err="1"/>
              <a:t>OpenOhr</a:t>
            </a:r>
            <a:r>
              <a:rPr lang="de-DE" sz="2100" dirty="0"/>
              <a:t>-Festival,</a:t>
            </a:r>
          </a:p>
          <a:p>
            <a:pPr lvl="0"/>
            <a:r>
              <a:rPr lang="de-DE" sz="2100" dirty="0" err="1"/>
              <a:t>Rockfield-OpenAir</a:t>
            </a:r>
            <a:r>
              <a:rPr lang="de-DE" sz="2100" dirty="0"/>
              <a:t>,</a:t>
            </a:r>
          </a:p>
          <a:p>
            <a:pPr lvl="0"/>
            <a:r>
              <a:rPr lang="de-DE" sz="2100" dirty="0" err="1"/>
              <a:t>Stijl</a:t>
            </a:r>
            <a:r>
              <a:rPr lang="de-DE" sz="2100" dirty="0"/>
              <a:t>-Designmarkt,</a:t>
            </a:r>
          </a:p>
          <a:p>
            <a:pPr lvl="0"/>
            <a:r>
              <a:rPr lang="de-DE" sz="2100" dirty="0"/>
              <a:t>Gartenfeldplatzfest, ...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51920" y="3420000"/>
            <a:ext cx="6868080" cy="3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288000" y="3420000"/>
            <a:ext cx="3960000" cy="39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80000" y="49320"/>
            <a:ext cx="7847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 err="1"/>
              <a:t>beispiel</a:t>
            </a:r>
            <a:r>
              <a:rPr lang="de-DE" dirty="0"/>
              <a:t>: </a:t>
            </a:r>
            <a:r>
              <a:rPr lang="de-DE" dirty="0" err="1"/>
              <a:t>flüchtlingsunterkunft</a:t>
            </a:r>
            <a:endParaRPr lang="de-DE" dirty="0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24000" y="2160000"/>
            <a:ext cx="4268880" cy="39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-131040" y="2592000"/>
            <a:ext cx="5806800" cy="33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80000" y="49320"/>
            <a:ext cx="7847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beispiel: marktplatz mainz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69922" y="2176559"/>
            <a:ext cx="7154638" cy="376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80000" y="193320"/>
            <a:ext cx="846000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/>
              <a:t>mitmachen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720000" y="1980000"/>
            <a:ext cx="5580000" cy="47786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de-DE" sz="2200"/>
              <a:t>Freifunk-Router zuhause aufstellen</a:t>
            </a:r>
          </a:p>
          <a:p>
            <a:pPr lvl="0"/>
            <a:r>
              <a:rPr lang="de-DE" sz="2200"/>
              <a:t>Gebäude/Dächer zur Verfügung stellen</a:t>
            </a:r>
          </a:p>
          <a:p>
            <a:pPr lvl="0"/>
            <a:r>
              <a:rPr lang="de-DE" sz="2200"/>
              <a:t>Spenden oder Mitglied werden</a:t>
            </a:r>
          </a:p>
          <a:p>
            <a:pPr lvl="0"/>
            <a:r>
              <a:rPr lang="de-DE" sz="2200"/>
              <a:t>Freifunk bei Events</a:t>
            </a:r>
          </a:p>
          <a:p>
            <a:pPr lvl="0"/>
            <a:r>
              <a:rPr lang="de-DE" sz="2200"/>
              <a:t>Freifunk für öffentliche Plätze</a:t>
            </a:r>
          </a:p>
          <a:p>
            <a:pPr lvl="0"/>
            <a:r>
              <a:rPr lang="de-DE" sz="2200"/>
              <a:t>Freifunk für Flüchtlingsunterkünfte</a:t>
            </a:r>
          </a:p>
          <a:p>
            <a:pPr lvl="0"/>
            <a:r>
              <a:rPr lang="de-DE" sz="2200"/>
              <a:t>u.v.m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00000" y="2201039"/>
            <a:ext cx="3420000" cy="337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972000" y="13320"/>
            <a:ext cx="9071640" cy="126252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2700" dirty="0"/>
              <a:t>vielen Dank für die </a:t>
            </a:r>
            <a:r>
              <a:rPr lang="de-DE" sz="2700" dirty="0" err="1"/>
              <a:t>aufmerksamkeit</a:t>
            </a:r>
            <a:r>
              <a:rPr lang="de-DE" sz="2700" dirty="0"/>
              <a:t>! fragen?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2560" y="1318320"/>
            <a:ext cx="8494920" cy="5665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008839" y="1431359"/>
            <a:ext cx="3323519" cy="249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092360" y="4104000"/>
            <a:ext cx="2880000" cy="3075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/>
          <p:cNvSpPr txBox="1"/>
          <p:nvPr/>
        </p:nvSpPr>
        <p:spPr>
          <a:xfrm>
            <a:off x="827999" y="1368000"/>
            <a:ext cx="4336741" cy="1252992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www.freifunk-mainz.de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kontakt@freifunk-mainz.de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2000" b="0" i="0" u="none" strike="noStrike" kern="1200" dirty="0" smtClean="0">
              <a:ln>
                <a:noFill/>
              </a:ln>
              <a:latin typeface="Liberation Mono" pitchFamily="49"/>
              <a:ea typeface="DejaVu Sans" pitchFamily="2"/>
              <a:cs typeface="DejaVu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dirty="0">
                <a:latin typeface="Liberation Mono" pitchFamily="49"/>
                <a:ea typeface="DejaVu Sans" pitchFamily="2"/>
                <a:cs typeface="DejaVu Sans" pitchFamily="2"/>
              </a:rPr>
              <a:t>a</a:t>
            </a:r>
            <a:r>
              <a:rPr lang="de-DE" sz="2000" dirty="0" smtClean="0">
                <a:latin typeface="Liberation Mono" pitchFamily="49"/>
                <a:ea typeface="DejaVu Sans" pitchFamily="2"/>
                <a:cs typeface="DejaVu Sans" pitchFamily="2"/>
              </a:rPr>
              <a:t>uxilium.mummerum@gmail.com</a:t>
            </a:r>
            <a:endParaRPr lang="de-DE" sz="2000" b="0" i="0" u="none" strike="noStrike" kern="1200" dirty="0">
              <a:ln>
                <a:noFill/>
              </a:ln>
              <a:latin typeface="Liberation Mono" pitchFamily="49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79816" y="179386"/>
            <a:ext cx="8641081" cy="10870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/>
              <a:t>was ist </a:t>
            </a:r>
            <a:r>
              <a:rPr lang="de-DE" dirty="0" err="1"/>
              <a:t>freifunk</a:t>
            </a:r>
            <a:r>
              <a:rPr lang="de-DE" dirty="0"/>
              <a:t>?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719832" y="1259522"/>
            <a:ext cx="8641020" cy="612071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pPr lvl="0" algn="l"/>
            <a:r>
              <a:rPr lang="de-DE" sz="1800" b="1" dirty="0"/>
              <a:t>Bundesweite Initiative, die öffentliches WLAN aufbaut</a:t>
            </a:r>
          </a:p>
          <a:p>
            <a:pPr lvl="1" algn="l"/>
            <a:r>
              <a:rPr lang="de-DE" sz="1800" dirty="0" smtClean="0"/>
              <a:t>jedem frei </a:t>
            </a:r>
            <a:r>
              <a:rPr lang="de-DE" sz="1800" dirty="0"/>
              <a:t>zugänglich, kein </a:t>
            </a:r>
            <a:r>
              <a:rPr lang="de-DE" sz="1800" dirty="0" smtClean="0"/>
              <a:t>Passwort</a:t>
            </a:r>
            <a:endParaRPr lang="de-DE" sz="1800" dirty="0"/>
          </a:p>
          <a:p>
            <a:pPr lvl="1" algn="l"/>
            <a:r>
              <a:rPr lang="de-DE" sz="1800" dirty="0"/>
              <a:t>Surfen, Chatten, Dateien tauschen, Mail senden etc</a:t>
            </a:r>
            <a:r>
              <a:rPr lang="de-DE" sz="1800" dirty="0" smtClean="0"/>
              <a:t>.</a:t>
            </a:r>
            <a:endParaRPr lang="de-DE" sz="1800" dirty="0"/>
          </a:p>
          <a:p>
            <a:pPr lvl="0" algn="l">
              <a:lnSpc>
                <a:spcPct val="150000"/>
              </a:lnSpc>
            </a:pPr>
            <a:r>
              <a:rPr lang="de-DE" sz="1800" b="1" dirty="0"/>
              <a:t>nicht kommerziell</a:t>
            </a:r>
          </a:p>
          <a:p>
            <a:pPr lvl="1" algn="l"/>
            <a:r>
              <a:rPr lang="de-DE" sz="1800" dirty="0"/>
              <a:t>keiner Geschäftsstrategie </a:t>
            </a:r>
            <a:r>
              <a:rPr lang="de-DE" sz="1800" dirty="0" smtClean="0"/>
              <a:t>unterworfen</a:t>
            </a:r>
            <a:endParaRPr lang="de-DE" sz="1800" dirty="0"/>
          </a:p>
          <a:p>
            <a:pPr lvl="0" algn="l">
              <a:lnSpc>
                <a:spcPct val="150000"/>
              </a:lnSpc>
            </a:pPr>
            <a:r>
              <a:rPr lang="de-DE" sz="1800" b="1" dirty="0"/>
              <a:t>im Besitz und betrieben von den </a:t>
            </a:r>
            <a:r>
              <a:rPr lang="de-DE" sz="1800" b="1" dirty="0" err="1"/>
              <a:t>NutzerInnen</a:t>
            </a:r>
            <a:endParaRPr lang="de-DE" sz="1800" b="1" dirty="0"/>
          </a:p>
          <a:p>
            <a:pPr lvl="1" algn="l"/>
            <a:r>
              <a:rPr lang="de-DE" sz="1800" dirty="0"/>
              <a:t>nicht im Besitz Einzelner, betrieben von </a:t>
            </a:r>
            <a:r>
              <a:rPr lang="de-DE" sz="1800" dirty="0" smtClean="0"/>
              <a:t>Community</a:t>
            </a:r>
            <a:endParaRPr lang="de-DE" sz="1800" dirty="0"/>
          </a:p>
          <a:p>
            <a:pPr lvl="0" algn="l">
              <a:lnSpc>
                <a:spcPct val="150000"/>
              </a:lnSpc>
            </a:pPr>
            <a:r>
              <a:rPr lang="de-DE" sz="1800" b="1" dirty="0"/>
              <a:t>unzensiert und </a:t>
            </a:r>
            <a:r>
              <a:rPr lang="de-DE" sz="1800" b="1" dirty="0" smtClean="0"/>
              <a:t>nicht überwacht</a:t>
            </a:r>
            <a:endParaRPr lang="de-DE" sz="1800" b="1" dirty="0"/>
          </a:p>
          <a:p>
            <a:pPr lvl="1" algn="l"/>
            <a:r>
              <a:rPr lang="de-DE" sz="1800" dirty="0"/>
              <a:t>keine Manipulation / Überwachung des </a:t>
            </a:r>
            <a:r>
              <a:rPr lang="de-DE" sz="1800" dirty="0" smtClean="0"/>
              <a:t>Datenverkehrs</a:t>
            </a:r>
            <a:endParaRPr lang="de-DE" sz="1800" dirty="0"/>
          </a:p>
          <a:p>
            <a:pPr lvl="0" algn="l">
              <a:lnSpc>
                <a:spcPct val="150000"/>
              </a:lnSpc>
            </a:pPr>
            <a:r>
              <a:rPr lang="de-DE" sz="1800" b="1" dirty="0"/>
              <a:t>selbst organisierend und ausfallsicher</a:t>
            </a:r>
          </a:p>
          <a:p>
            <a:pPr lvl="1" algn="l"/>
            <a:r>
              <a:rPr lang="de-DE" sz="1800" dirty="0"/>
              <a:t>Knoten verbinden sich miteinander ➛ </a:t>
            </a:r>
            <a:r>
              <a:rPr lang="de-DE" sz="1800" dirty="0" err="1"/>
              <a:t>vermaschtes</a:t>
            </a:r>
            <a:r>
              <a:rPr lang="de-DE" sz="1800" dirty="0"/>
              <a:t> </a:t>
            </a:r>
            <a:r>
              <a:rPr lang="de-DE" sz="1800" dirty="0" smtClean="0"/>
              <a:t>Netz („</a:t>
            </a:r>
            <a:r>
              <a:rPr lang="de-DE" sz="1800" dirty="0" err="1"/>
              <a:t>Mesh</a:t>
            </a:r>
            <a:r>
              <a:rPr lang="de-DE" sz="1800" dirty="0"/>
              <a:t>“)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79816" y="179386"/>
            <a:ext cx="8641081" cy="10870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/>
              <a:t>was </a:t>
            </a:r>
            <a:r>
              <a:rPr lang="de-DE" dirty="0" smtClean="0"/>
              <a:t>will </a:t>
            </a:r>
            <a:r>
              <a:rPr lang="de-DE" dirty="0" err="1" smtClean="0"/>
              <a:t>freifunk</a:t>
            </a:r>
            <a:r>
              <a:rPr lang="de-DE" dirty="0"/>
              <a:t>?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719772" y="1259521"/>
            <a:ext cx="8641080" cy="612076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de-DE" sz="1750" b="1" dirty="0"/>
              <a:t>freien Zugang zu Wissen und </a:t>
            </a:r>
            <a:r>
              <a:rPr lang="de-DE" sz="1750" b="1" dirty="0" smtClean="0"/>
              <a:t>Kultur schaffen</a:t>
            </a:r>
            <a:endParaRPr lang="de-DE" sz="1750" b="1" dirty="0"/>
          </a:p>
          <a:p>
            <a:pPr lvl="1"/>
            <a:r>
              <a:rPr lang="de-DE" sz="1750" dirty="0"/>
              <a:t>freier Zugang zum Netz für alle Menschen </a:t>
            </a:r>
            <a:r>
              <a:rPr lang="de-DE" sz="1750" dirty="0" smtClean="0"/>
              <a:t>überall</a:t>
            </a:r>
          </a:p>
          <a:p>
            <a:pPr lvl="1"/>
            <a:r>
              <a:rPr lang="de-DE" sz="1750" dirty="0" smtClean="0"/>
              <a:t>keine Einschränkung der Information</a:t>
            </a:r>
            <a:endParaRPr lang="de-DE" sz="1750" dirty="0"/>
          </a:p>
          <a:p>
            <a:pPr lvl="0">
              <a:lnSpc>
                <a:spcPct val="150000"/>
              </a:lnSpc>
            </a:pPr>
            <a:r>
              <a:rPr lang="de-DE" sz="1750" b="1" dirty="0" smtClean="0"/>
              <a:t>Aufbau </a:t>
            </a:r>
            <a:r>
              <a:rPr lang="de-DE" sz="1750" b="1" dirty="0"/>
              <a:t>dezentraler Netze</a:t>
            </a:r>
          </a:p>
          <a:p>
            <a:pPr lvl="1"/>
            <a:r>
              <a:rPr lang="de-DE" sz="1750" dirty="0"/>
              <a:t>selbstverwaltet in Nutzerhand</a:t>
            </a:r>
          </a:p>
          <a:p>
            <a:pPr lvl="1"/>
            <a:r>
              <a:rPr lang="de-DE" sz="1750" dirty="0"/>
              <a:t>Alternativen zu zentralen </a:t>
            </a:r>
            <a:r>
              <a:rPr lang="de-DE" sz="1750" dirty="0" smtClean="0"/>
              <a:t>Infrastrukturen</a:t>
            </a:r>
          </a:p>
          <a:p>
            <a:pPr lvl="1"/>
            <a:r>
              <a:rPr lang="de-DE" sz="1750" dirty="0"/>
              <a:t>Anbindung von Orten ohne schnellen Zugang</a:t>
            </a:r>
          </a:p>
          <a:p>
            <a:pPr lvl="1"/>
            <a:r>
              <a:rPr lang="de-DE" sz="1750" dirty="0" smtClean="0"/>
              <a:t>Bereitstellung lokaler </a:t>
            </a:r>
            <a:r>
              <a:rPr lang="de-DE" sz="1750" dirty="0"/>
              <a:t>Dienste</a:t>
            </a:r>
          </a:p>
          <a:p>
            <a:pPr lvl="1"/>
            <a:r>
              <a:rPr lang="de-DE" sz="1750" dirty="0"/>
              <a:t>Förderung lokaler Sozialstrukturen</a:t>
            </a:r>
          </a:p>
          <a:p>
            <a:pPr lvl="0">
              <a:lnSpc>
                <a:spcPct val="150000"/>
              </a:lnSpc>
            </a:pPr>
            <a:r>
              <a:rPr lang="de-DE" sz="1750" b="1" dirty="0"/>
              <a:t>Technik näher bringen</a:t>
            </a:r>
          </a:p>
          <a:p>
            <a:pPr lvl="1"/>
            <a:r>
              <a:rPr lang="de-DE" sz="1750" dirty="0"/>
              <a:t>freie Open Source Software</a:t>
            </a:r>
          </a:p>
          <a:p>
            <a:pPr lvl="1"/>
            <a:r>
              <a:rPr lang="de-DE" sz="1750" dirty="0"/>
              <a:t>Netzwerkgrundlagen, Routing, Verschlüsselung</a:t>
            </a:r>
          </a:p>
          <a:p>
            <a:pPr lvl="1"/>
            <a:r>
              <a:rPr lang="de-DE" sz="1750" dirty="0"/>
              <a:t>Funk, Antennenbau </a:t>
            </a:r>
            <a:r>
              <a:rPr lang="de-DE" sz="1750" dirty="0" err="1"/>
              <a:t>u.v.m</a:t>
            </a:r>
            <a:endParaRPr lang="de-DE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79816" y="179386"/>
            <a:ext cx="8641081" cy="108709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 smtClean="0"/>
              <a:t>wer kann bei </a:t>
            </a:r>
            <a:r>
              <a:rPr lang="de-DE" dirty="0" err="1" smtClean="0"/>
              <a:t>freifunk</a:t>
            </a:r>
            <a:r>
              <a:rPr lang="de-DE" dirty="0" smtClean="0"/>
              <a:t> mitmachen?</a:t>
            </a:r>
            <a:endParaRPr lang="de-DE" dirty="0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719772" y="1259521"/>
            <a:ext cx="8641080" cy="6120765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de-DE" sz="1750" b="1" dirty="0" smtClean="0"/>
              <a:t>Jeder kann mitmachen</a:t>
            </a:r>
            <a:endParaRPr lang="de-DE" sz="1750" b="1" dirty="0"/>
          </a:p>
          <a:p>
            <a:pPr lvl="1"/>
            <a:r>
              <a:rPr lang="de-DE" sz="1750" dirty="0" smtClean="0"/>
              <a:t>Private Haushalte</a:t>
            </a:r>
            <a:endParaRPr lang="de-DE" sz="1350" dirty="0" smtClean="0"/>
          </a:p>
          <a:p>
            <a:pPr lvl="1"/>
            <a:r>
              <a:rPr lang="de-DE" sz="1750" dirty="0" smtClean="0"/>
              <a:t>Öffentliche Institutionen</a:t>
            </a:r>
          </a:p>
          <a:p>
            <a:pPr lvl="2"/>
            <a:r>
              <a:rPr lang="de-DE" sz="1750" dirty="0" smtClean="0"/>
              <a:t>Museen, Galerien,…</a:t>
            </a:r>
          </a:p>
          <a:p>
            <a:pPr lvl="1"/>
            <a:r>
              <a:rPr lang="de-DE" sz="1750" dirty="0" smtClean="0"/>
              <a:t>Vereine</a:t>
            </a:r>
          </a:p>
          <a:p>
            <a:pPr lvl="2"/>
            <a:r>
              <a:rPr lang="de-DE" sz="1750" dirty="0" smtClean="0"/>
              <a:t>Malteser, Auxilium Mummerum</a:t>
            </a:r>
          </a:p>
          <a:p>
            <a:pPr lvl="1"/>
            <a:r>
              <a:rPr lang="de-DE" sz="1750" dirty="0" smtClean="0"/>
              <a:t>Firmen</a:t>
            </a:r>
          </a:p>
          <a:p>
            <a:pPr lvl="2"/>
            <a:r>
              <a:rPr lang="de-DE" sz="1750" dirty="0" smtClean="0"/>
              <a:t>Rheinhessen Bräu (Ebersheim), KFZ Kranz (Marienborn)</a:t>
            </a:r>
          </a:p>
          <a:p>
            <a:pPr lvl="1"/>
            <a:r>
              <a:rPr lang="de-DE" sz="1750" dirty="0" smtClean="0"/>
              <a:t>Gastronomie und Hotels</a:t>
            </a:r>
          </a:p>
          <a:p>
            <a:pPr lvl="2"/>
            <a:r>
              <a:rPr lang="de-DE" sz="1750" dirty="0" smtClean="0"/>
              <a:t>Weinhotel Wolf (</a:t>
            </a:r>
            <a:r>
              <a:rPr lang="de-DE" sz="1750" dirty="0" err="1" smtClean="0"/>
              <a:t>Harxheim</a:t>
            </a:r>
            <a:r>
              <a:rPr lang="de-DE" sz="1750" dirty="0" smtClean="0"/>
              <a:t>)</a:t>
            </a:r>
          </a:p>
          <a:p>
            <a:pPr lvl="1"/>
            <a:r>
              <a:rPr lang="de-DE" sz="1750" dirty="0" smtClean="0"/>
              <a:t>Anbieter von Ferienwohnungen</a:t>
            </a:r>
          </a:p>
          <a:p>
            <a:pPr lvl="1"/>
            <a:r>
              <a:rPr lang="de-DE" sz="1750" dirty="0" smtClean="0"/>
              <a:t>Öffentliche Verwaltung</a:t>
            </a:r>
          </a:p>
          <a:p>
            <a:pPr lvl="2"/>
            <a:r>
              <a:rPr lang="de-DE" sz="1750" dirty="0" smtClean="0"/>
              <a:t>VG Sprendlingen</a:t>
            </a:r>
            <a:endParaRPr lang="de-DE" sz="1750" dirty="0"/>
          </a:p>
        </p:txBody>
      </p:sp>
    </p:spTree>
    <p:extLst>
      <p:ext uri="{BB962C8B-B14F-4D97-AF65-F5344CB8AC3E}">
        <p14:creationId xmlns:p14="http://schemas.microsoft.com/office/powerpoint/2010/main" val="225708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79817" y="179387"/>
            <a:ext cx="8641080" cy="108013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/>
              <a:t>was braucht man zum mitmachen?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719772" y="1259523"/>
            <a:ext cx="5400675" cy="6120764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de-DE" sz="1800" b="1" dirty="0"/>
              <a:t>Handelsüblichen Router</a:t>
            </a:r>
          </a:p>
          <a:p>
            <a:pPr lvl="1"/>
            <a:r>
              <a:rPr lang="de-DE" sz="1800" dirty="0"/>
              <a:t>einmalig ca. 20€-70€ je nach </a:t>
            </a:r>
            <a:r>
              <a:rPr lang="de-DE" sz="1800" dirty="0" smtClean="0"/>
              <a:t>Modell, gebraucht schon ab 5€</a:t>
            </a:r>
            <a:endParaRPr lang="de-DE" sz="1800" dirty="0"/>
          </a:p>
          <a:p>
            <a:pPr lvl="0"/>
            <a:r>
              <a:rPr lang="de-DE" sz="1800" b="1" dirty="0"/>
              <a:t>Freifunk-Firmware</a:t>
            </a:r>
          </a:p>
          <a:p>
            <a:pPr lvl="1"/>
            <a:r>
              <a:rPr lang="de-DE" sz="1800" dirty="0"/>
              <a:t>Freie Software</a:t>
            </a:r>
          </a:p>
          <a:p>
            <a:pPr lvl="1"/>
            <a:r>
              <a:rPr lang="de-DE" sz="1800" dirty="0"/>
              <a:t>kostenlos und Open Source</a:t>
            </a:r>
          </a:p>
          <a:p>
            <a:pPr lvl="1"/>
            <a:r>
              <a:rPr lang="de-DE" sz="1800" dirty="0"/>
              <a:t>Einfach Herunterladen</a:t>
            </a:r>
          </a:p>
          <a:p>
            <a:pPr lvl="0"/>
            <a:r>
              <a:rPr lang="de-DE" sz="1800" b="1" dirty="0"/>
              <a:t>Internetanschluss</a:t>
            </a:r>
            <a:r>
              <a:rPr lang="de-DE" sz="1800" dirty="0"/>
              <a:t> und/oder</a:t>
            </a:r>
          </a:p>
          <a:p>
            <a:pPr lvl="0"/>
            <a:r>
              <a:rPr lang="de-DE" sz="1800" b="1" dirty="0"/>
              <a:t>Sichtverbindung</a:t>
            </a:r>
            <a:r>
              <a:rPr lang="de-DE" sz="1800" dirty="0"/>
              <a:t> zu einem anderen Freifunk-Router</a:t>
            </a:r>
          </a:p>
          <a:p>
            <a:pPr lvl="0"/>
            <a:r>
              <a:rPr lang="de-DE" sz="1800" b="1" dirty="0"/>
              <a:t>Strom</a:t>
            </a:r>
            <a:r>
              <a:rPr lang="de-DE" sz="1800" dirty="0"/>
              <a:t> (wenige Euro im Jahr)</a:t>
            </a:r>
          </a:p>
          <a:p>
            <a:pPr lvl="0"/>
            <a:r>
              <a:rPr lang="de-DE" sz="1800" b="1" dirty="0"/>
              <a:t>Zeit</a:t>
            </a:r>
            <a:r>
              <a:rPr lang="de-DE" sz="1800" dirty="0"/>
              <a:t> für Installation: ca. 10-20 M</a:t>
            </a:r>
            <a:r>
              <a:rPr lang="de-DE" sz="1800" dirty="0" smtClean="0"/>
              <a:t>inuten</a:t>
            </a:r>
            <a:endParaRPr lang="de-DE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79816" y="449747"/>
            <a:ext cx="8641081" cy="461665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/>
              <a:t>was braucht man zum mitmachen?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60" y="1116000"/>
            <a:ext cx="3374640" cy="337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20000" y="1116000"/>
            <a:ext cx="3420000" cy="34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-255600" y="4611600"/>
            <a:ext cx="3639600" cy="298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442680" y="4680000"/>
            <a:ext cx="340920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983999" y="4533840"/>
            <a:ext cx="3273480" cy="302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917040" y="1044000"/>
            <a:ext cx="3549960" cy="3449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79817" y="179387"/>
            <a:ext cx="8641080" cy="1080136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 err="1"/>
              <a:t>aufbau</a:t>
            </a:r>
            <a:r>
              <a:rPr lang="de-DE" dirty="0"/>
              <a:t> des freifunk-netzes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89479" y="1944000"/>
            <a:ext cx="7646399" cy="36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1332000" y="6083999"/>
            <a:ext cx="8027279" cy="120635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✔"/>
              <a:tabLst/>
            </a:pPr>
            <a:r>
              <a: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 Router bilden zusammen vermaschtes Netz („meshen“)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✔"/>
              <a:tabLst/>
            </a:pPr>
            <a:r>
              <a: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 lokale Dienste im Freifunk-Netz angeboten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✔"/>
              <a:tabLst/>
            </a:pPr>
            <a:r>
              <a: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 viele Freifunk-Knoten haben Internet-Uplink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1080000" y="274320"/>
            <a:ext cx="9071640" cy="117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2700" dirty="0"/>
              <a:t>von </a:t>
            </a:r>
            <a:r>
              <a:rPr lang="de-DE" sz="2700" dirty="0" err="1"/>
              <a:t>wohnung</a:t>
            </a:r>
            <a:r>
              <a:rPr lang="de-DE" sz="2700" dirty="0"/>
              <a:t> zu </a:t>
            </a:r>
            <a:r>
              <a:rPr lang="de-DE" sz="2700" dirty="0" err="1"/>
              <a:t>wohnung</a:t>
            </a:r>
            <a:r>
              <a:rPr lang="de-DE" sz="2700" dirty="0"/>
              <a:t>, von haus zu haus, von </a:t>
            </a:r>
            <a:r>
              <a:rPr lang="de-DE" sz="2700" dirty="0" err="1"/>
              <a:t>stadt</a:t>
            </a:r>
            <a:r>
              <a:rPr lang="de-DE" sz="2700" dirty="0"/>
              <a:t> zu </a:t>
            </a:r>
            <a:r>
              <a:rPr lang="de-DE" sz="2700" dirty="0" err="1"/>
              <a:t>stadt</a:t>
            </a:r>
            <a:r>
              <a:rPr lang="de-DE" sz="2700" dirty="0"/>
              <a:t>...</a:t>
            </a: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✔"/>
              <a:defRPr lang="de-DE" sz="32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✔"/>
              <a:defRPr lang="de-DE" sz="28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✔"/>
              <a:defRPr lang="de-DE" sz="24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✔"/>
              <a:defRPr lang="de-DE" sz="2000" b="0" i="0" u="none" strike="noStrike" kern="120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defRPr>
            </a:lvl9pPr>
          </a:lstStyle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64240" y="1620000"/>
            <a:ext cx="10560240" cy="59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936000" y="485747"/>
            <a:ext cx="8784897" cy="461665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dirty="0"/>
              <a:t>rechtliche </a:t>
            </a:r>
            <a:r>
              <a:rPr lang="de-DE" dirty="0" err="1" smtClean="0"/>
              <a:t>lage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80000" y="1620000"/>
            <a:ext cx="9722831" cy="3628579"/>
          </a:xfrm>
          <a:prstGeom prst="rect">
            <a:avLst/>
          </a:prstGeom>
          <a:noFill/>
          <a:ln>
            <a:noFill/>
            <a:tailEnd type="arrow"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de-DE" sz="2000" b="1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Telemediengesetz §</a:t>
            </a:r>
            <a:r>
              <a:rPr lang="de-DE" sz="2000" b="1" i="0" u="none" strike="noStrike" kern="1200" dirty="0" smtClean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8 Durchleitung von Informationen</a:t>
            </a:r>
            <a:endParaRPr lang="de-DE" sz="2000" b="1" i="0" u="none" strike="noStrike" kern="1200" dirty="0">
              <a:ln>
                <a:noFill/>
              </a:ln>
              <a:latin typeface="Liberation Mono" pitchFamily="49"/>
              <a:ea typeface="DejaVu Sans" pitchFamily="2"/>
              <a:cs typeface="DejaVu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de-DE" sz="2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de-DE" sz="2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„</a:t>
            </a:r>
            <a:r>
              <a:rPr lang="de-DE" sz="2000" b="0" i="0" u="none" strike="noStrike" kern="1200" dirty="0" err="1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Diensteanbieter</a:t>
            </a:r>
            <a:r>
              <a:rPr lang="de-DE" sz="2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 sind für fremde Informationen, </a:t>
            </a:r>
            <a:endParaRPr lang="de-DE" sz="2000" b="0" i="0" u="none" strike="noStrike" kern="1200" dirty="0" smtClean="0">
              <a:ln>
                <a:noFill/>
              </a:ln>
              <a:latin typeface="Liberation Mono" pitchFamily="49"/>
              <a:ea typeface="DejaVu Sans" pitchFamily="2"/>
              <a:cs typeface="DejaVu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de-DE" sz="2000" b="0" i="0" u="none" strike="noStrike" kern="1200" dirty="0" smtClean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 die </a:t>
            </a:r>
            <a:r>
              <a:rPr lang="de-DE" sz="2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sie in einem Kommunikationsnetz übermitteln oder zu </a:t>
            </a:r>
            <a:r>
              <a:rPr lang="de-DE" sz="2000" b="0" i="0" u="none" strike="noStrike" kern="1200" dirty="0" smtClean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denen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de-DE" sz="2000" b="0" i="0" u="none" strike="noStrike" kern="1200" dirty="0" smtClean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 </a:t>
            </a:r>
            <a:r>
              <a:rPr lang="de-DE" sz="2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sie </a:t>
            </a:r>
            <a:r>
              <a:rPr lang="de-DE" sz="2000" b="0" i="0" u="none" strike="noStrike" kern="1200" dirty="0" smtClean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den Zugang zur Nutzung vermitteln</a:t>
            </a:r>
            <a:r>
              <a:rPr lang="de-DE" sz="2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, </a:t>
            </a:r>
            <a:endParaRPr lang="de-DE" sz="2000" b="0" i="0" u="none" strike="noStrike" kern="1200" dirty="0" smtClean="0">
              <a:ln>
                <a:noFill/>
              </a:ln>
              <a:latin typeface="Liberation Mono" pitchFamily="49"/>
              <a:ea typeface="DejaVu Sans" pitchFamily="2"/>
              <a:cs typeface="DejaVu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de-DE" sz="2000" dirty="0" smtClean="0">
                <a:latin typeface="Liberation Mono" pitchFamily="49"/>
                <a:ea typeface="DejaVu Sans" pitchFamily="2"/>
                <a:cs typeface="DejaVu Sans" pitchFamily="2"/>
              </a:rPr>
              <a:t> </a:t>
            </a:r>
            <a:r>
              <a:rPr lang="de-DE" sz="2000" b="1" i="0" u="none" strike="noStrike" kern="1200" dirty="0" smtClean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nicht </a:t>
            </a:r>
            <a:r>
              <a:rPr lang="de-DE" sz="2000" b="1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verantwortlich</a:t>
            </a:r>
            <a:r>
              <a:rPr lang="de-DE" sz="2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, sofern sie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endParaRPr lang="de-DE" sz="2000" b="0" i="0" u="none" strike="noStrike" kern="1200" dirty="0">
              <a:ln>
                <a:noFill/>
              </a:ln>
              <a:latin typeface="Liberation Mono" pitchFamily="49"/>
              <a:ea typeface="DejaVu Sans" pitchFamily="2"/>
              <a:cs typeface="DejaVu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de-DE" sz="2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1) die Übermittlung nicht veranlasst,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de-DE" sz="2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2) den Adressaten der übermittelten </a:t>
            </a:r>
            <a:r>
              <a:rPr lang="de-DE" sz="2000" b="0" i="0" u="none" strike="noStrike" kern="1200" dirty="0" smtClean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Information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de-DE" sz="2000" dirty="0">
                <a:latin typeface="Liberation Mono" pitchFamily="49"/>
                <a:ea typeface="DejaVu Sans" pitchFamily="2"/>
                <a:cs typeface="DejaVu Sans" pitchFamily="2"/>
              </a:rPr>
              <a:t> </a:t>
            </a:r>
            <a:r>
              <a:rPr lang="de-DE" sz="2000" dirty="0" smtClean="0">
                <a:latin typeface="Liberation Mono" pitchFamily="49"/>
                <a:ea typeface="DejaVu Sans" pitchFamily="2"/>
                <a:cs typeface="DejaVu Sans" pitchFamily="2"/>
              </a:rPr>
              <a:t> </a:t>
            </a:r>
            <a:r>
              <a:rPr lang="de-DE" sz="2000" b="0" i="0" u="none" strike="noStrike" kern="1200" dirty="0" smtClean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 </a:t>
            </a:r>
            <a:r>
              <a:rPr lang="de-DE" sz="2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nicht ausgewählt und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de-DE" sz="2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3) die übermittelten Informationen nicht </a:t>
            </a:r>
            <a:r>
              <a:rPr lang="de-DE" sz="2000" b="0" i="0" u="none" strike="noStrike" kern="1200" dirty="0" smtClean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ausgewählt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000"/>
            </a:pPr>
            <a:r>
              <a:rPr lang="de-DE" sz="2000" dirty="0">
                <a:latin typeface="Liberation Mono" pitchFamily="49"/>
                <a:ea typeface="DejaVu Sans" pitchFamily="2"/>
                <a:cs typeface="DejaVu Sans" pitchFamily="2"/>
              </a:rPr>
              <a:t> </a:t>
            </a:r>
            <a:r>
              <a:rPr lang="de-DE" sz="2000" dirty="0" smtClean="0">
                <a:latin typeface="Liberation Mono" pitchFamily="49"/>
                <a:ea typeface="DejaVu Sans" pitchFamily="2"/>
                <a:cs typeface="DejaVu Sans" pitchFamily="2"/>
              </a:rPr>
              <a:t> </a:t>
            </a:r>
            <a:r>
              <a:rPr lang="de-DE" sz="2000" b="0" i="0" u="none" strike="noStrike" kern="1200" dirty="0" smtClean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 </a:t>
            </a:r>
            <a:r>
              <a:rPr lang="de-DE" sz="2000" b="0" i="0" u="none" strike="noStrike" kern="1200" dirty="0">
                <a:ln>
                  <a:noFill/>
                </a:ln>
                <a:latin typeface="Liberation Mono" pitchFamily="49"/>
                <a:ea typeface="DejaVu Sans" pitchFamily="2"/>
                <a:cs typeface="DejaVu Sans" pitchFamily="2"/>
              </a:rPr>
              <a:t>oder verändert haben“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Benutzerdefiniert</PresentationFormat>
  <Paragraphs>110</Paragraphs>
  <Slides>17</Slides>
  <Notes>17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Standard</vt:lpstr>
      <vt:lpstr>PowerPoint-Präsentation</vt:lpstr>
      <vt:lpstr>was ist freifunk?</vt:lpstr>
      <vt:lpstr>was will freifunk?</vt:lpstr>
      <vt:lpstr>wer kann bei freifunk mitmachen?</vt:lpstr>
      <vt:lpstr>was braucht man zum mitmachen?</vt:lpstr>
      <vt:lpstr>was braucht man zum mitmachen?</vt:lpstr>
      <vt:lpstr>aufbau des freifunk-netzes</vt:lpstr>
      <vt:lpstr>von wohnung zu wohnung, von haus zu haus, von stadt zu stadt...</vt:lpstr>
      <vt:lpstr>rechtliche lage</vt:lpstr>
      <vt:lpstr>zur sicherheit via tunnel ins internet</vt:lpstr>
      <vt:lpstr>map.freifunk-mainz.de</vt:lpstr>
      <vt:lpstr>entwicklung knoten und nutzer</vt:lpstr>
      <vt:lpstr>freifunk auf events</vt:lpstr>
      <vt:lpstr>beispiel: flüchtlingsunterkunft</vt:lpstr>
      <vt:lpstr>beispiel: marktplatz mainz</vt:lpstr>
      <vt:lpstr>mitmachen</vt:lpstr>
      <vt:lpstr>vielen Dank für die aufmerksamkeit! fragen?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 a</dc:creator>
  <cp:lastModifiedBy>Frank</cp:lastModifiedBy>
  <cp:revision>271</cp:revision>
  <cp:lastPrinted>2016-07-12T07:56:19Z</cp:lastPrinted>
  <dcterms:created xsi:type="dcterms:W3CDTF">2013-11-15T23:57:00Z</dcterms:created>
  <dcterms:modified xsi:type="dcterms:W3CDTF">2016-07-14T15:11:40Z</dcterms:modified>
</cp:coreProperties>
</file>